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3" r:id="rId3"/>
    <p:sldId id="257" r:id="rId4"/>
    <p:sldId id="258" r:id="rId5"/>
    <p:sldId id="261" r:id="rId6"/>
    <p:sldId id="264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C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1" autoAdjust="0"/>
  </p:normalViewPr>
  <p:slideViewPr>
    <p:cSldViewPr>
      <p:cViewPr>
        <p:scale>
          <a:sx n="96" d="100"/>
          <a:sy n="96" d="100"/>
        </p:scale>
        <p:origin x="-636" y="10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E447BD2-1789-4AE8-A245-48702EAF9085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D07E84E-6F4D-41B7-AF99-8A7E01C038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D07E84E-6F4D-41B7-AF99-8A7E01C03869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03A93-BC3E-4ABA-8338-5C6B60897759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90ADE-DD43-49F6-88B1-E34BC3F8C5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A0FD7-0AAD-45DA-94CF-31A3C0ACA645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344CF-A4B0-44C7-A6B6-35561D77F0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72361-FFDD-4983-97D4-20AE8B9EC431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86271F-5816-4257-BA5A-E0CF26F9C3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D4541-4E6E-4065-B9C8-4C073845CEDD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941FA-C095-41BB-AE82-1570BDD970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DE5B1-A3FC-48F3-AF81-23482DF7C460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1CF16-B83D-47B8-9A3E-EC0779438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41DAA-279C-4AF9-B966-2AC88DA4C76F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AAF94-32B5-457D-9F38-8E0B01FB7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EA6CC-64BF-4E60-9235-9C00379B3EE6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D24B2F-8383-44A7-B2AC-AA5FA7F641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E4334E-9ABD-49BF-9D13-128BFA58BB2E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D09BA-EFC2-4142-8337-B9E5152383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4A83A-3B25-47DB-A7C8-A55DA2A7CBDB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667AF-1198-4E3F-9E92-1F06CA8DF8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B4D1A-E3FA-4444-9CD1-56028402AA45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CE45A-1964-4E00-96C6-EB6BA709B0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59E894-5C3B-4B21-8243-346877635386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8A64E-3B1D-4B8B-BAC5-59AF5304B7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EC6FF0-671A-4B8F-BFEB-A5BDE3028AC5}" type="datetimeFigureOut">
              <a:rPr lang="ru-RU"/>
              <a:pPr>
                <a:defRPr/>
              </a:pPr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621CDFC-A844-4F46-946D-B8A109CB61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413" y="404813"/>
            <a:ext cx="6048375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Сердцева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Надежда Александровна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1628800"/>
            <a:ext cx="5040560" cy="489666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5715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1600" b="1" i="1" dirty="0" smtClean="0"/>
              <a:t>УЧИТЕЛЬ  ЧУВАШСКОГО  ЯЗЫКА  И  ЛИТЕРАТУРЫ</a:t>
            </a:r>
          </a:p>
          <a:p>
            <a:pPr algn="ctr">
              <a:lnSpc>
                <a:spcPct val="80000"/>
              </a:lnSpc>
            </a:pPr>
            <a:endParaRPr lang="ru-RU" sz="1600" b="1" dirty="0" smtClean="0"/>
          </a:p>
          <a:p>
            <a:pPr algn="ctr">
              <a:lnSpc>
                <a:spcPct val="80000"/>
              </a:lnSpc>
            </a:pPr>
            <a:r>
              <a:rPr lang="ru-RU" sz="1600" b="1" dirty="0" err="1" smtClean="0"/>
              <a:t>Сердцева</a:t>
            </a:r>
            <a:r>
              <a:rPr lang="ru-RU" sz="1600" b="1" dirty="0" smtClean="0"/>
              <a:t> Надежда                      Александровна</a:t>
            </a:r>
          </a:p>
          <a:p>
            <a:pPr algn="ctr">
              <a:lnSpc>
                <a:spcPct val="80000"/>
              </a:lnSpc>
            </a:pPr>
            <a:endParaRPr lang="ru-RU" sz="1600" b="1" i="1" u="sng" dirty="0" smtClean="0"/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/>
              <a:t>Год рождения                         </a:t>
            </a:r>
            <a:r>
              <a:rPr lang="ru-RU" sz="1600" b="1" i="1" u="sng" dirty="0" smtClean="0"/>
              <a:t>1972</a:t>
            </a:r>
          </a:p>
          <a:p>
            <a:pPr eaLnBrk="1" hangingPunct="1">
              <a:lnSpc>
                <a:spcPct val="80000"/>
              </a:lnSpc>
            </a:pPr>
            <a:endParaRPr lang="ru-RU" sz="16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/>
              <a:t>Образование              </a:t>
            </a:r>
            <a:r>
              <a:rPr lang="ru-RU" sz="1600" b="1" u="sng" dirty="0" smtClean="0"/>
              <a:t>Высшее, ЧГУ им. И.Н.Ульянова</a:t>
            </a:r>
            <a:endParaRPr lang="ru-RU" sz="1600" b="1" i="1" u="sng" dirty="0" smtClean="0"/>
          </a:p>
          <a:p>
            <a:pPr algn="r">
              <a:lnSpc>
                <a:spcPct val="80000"/>
              </a:lnSpc>
            </a:pPr>
            <a:r>
              <a:rPr lang="ru-RU" sz="1600" u="sng" dirty="0" smtClean="0"/>
              <a:t>            Факультет чувашской филологии и                   культуры </a:t>
            </a:r>
            <a:r>
              <a:rPr lang="ru-RU" sz="1600" b="1" u="sng" dirty="0" smtClean="0"/>
              <a:t>по специальности  «</a:t>
            </a:r>
            <a:r>
              <a:rPr lang="ru-RU" sz="1600" u="sng" dirty="0" smtClean="0"/>
              <a:t>чувашский язык и литература» </a:t>
            </a:r>
            <a:r>
              <a:rPr lang="ru-RU" sz="1600" b="1" u="sng" dirty="0" smtClean="0"/>
              <a:t>квалификация «филолог», </a:t>
            </a:r>
            <a:endParaRPr lang="ru-RU" sz="1600" u="sng" dirty="0" smtClean="0"/>
          </a:p>
          <a:p>
            <a:pPr>
              <a:lnSpc>
                <a:spcPct val="80000"/>
              </a:lnSpc>
            </a:pPr>
            <a:endParaRPr lang="ru-RU" sz="1600" b="1" dirty="0" smtClean="0"/>
          </a:p>
          <a:p>
            <a:pPr>
              <a:lnSpc>
                <a:spcPct val="80000"/>
              </a:lnSpc>
            </a:pPr>
            <a:r>
              <a:rPr lang="ru-RU" sz="1600" b="1" dirty="0" smtClean="0"/>
              <a:t>Место работы       </a:t>
            </a:r>
            <a:r>
              <a:rPr lang="ru-RU" sz="1600" u="sng" dirty="0" smtClean="0"/>
              <a:t>МБОУ «</a:t>
            </a:r>
            <a:r>
              <a:rPr lang="ru-RU" sz="1600" u="sng" dirty="0" err="1" smtClean="0"/>
              <a:t>Убеевская</a:t>
            </a:r>
            <a:r>
              <a:rPr lang="ru-RU" sz="1600" u="sng" dirty="0" smtClean="0"/>
              <a:t> средняя     общеобразовательная школа имени Дементьева П.В.» </a:t>
            </a:r>
            <a:r>
              <a:rPr lang="ru-RU" sz="1600" u="sng" dirty="0" err="1" smtClean="0"/>
              <a:t>Дрожжановского</a:t>
            </a:r>
            <a:r>
              <a:rPr lang="ru-RU" sz="1600" u="sng" dirty="0" smtClean="0"/>
              <a:t> муниципального района Республики Татарстан, с 2001 года.</a:t>
            </a:r>
            <a:endParaRPr lang="ru-RU" sz="1600" b="1" u="sng" dirty="0" smtClean="0"/>
          </a:p>
          <a:p>
            <a:pPr eaLnBrk="1" hangingPunct="1">
              <a:lnSpc>
                <a:spcPct val="80000"/>
              </a:lnSpc>
            </a:pPr>
            <a:endParaRPr lang="ru-RU" sz="1600" b="1" dirty="0" smtClean="0"/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/>
              <a:t>Специальность     </a:t>
            </a:r>
            <a:r>
              <a:rPr lang="ru-RU" sz="1600" b="1" i="1" u="sng" dirty="0" smtClean="0"/>
              <a:t>учитель чувашского языка и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ru-RU" sz="1600" b="1" i="1" dirty="0" smtClean="0"/>
              <a:t>                                        </a:t>
            </a:r>
            <a:r>
              <a:rPr lang="ru-RU" sz="1600" b="1" i="1" u="sng" dirty="0" smtClean="0"/>
              <a:t>литературы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err="1" smtClean="0"/>
              <a:t>Педстаж</a:t>
            </a:r>
            <a:r>
              <a:rPr lang="ru-RU" sz="1600" b="1" dirty="0" smtClean="0"/>
              <a:t>                  </a:t>
            </a:r>
            <a:r>
              <a:rPr lang="ru-RU" sz="1600" b="1" i="1" u="sng" dirty="0" smtClean="0"/>
              <a:t>2</a:t>
            </a:r>
            <a:r>
              <a:rPr lang="en-US" sz="1600" b="1" i="1" u="sng" dirty="0" smtClean="0"/>
              <a:t>7</a:t>
            </a:r>
            <a:r>
              <a:rPr lang="ru-RU" sz="1600" b="1" i="1" u="sng" dirty="0" smtClean="0"/>
              <a:t> </a:t>
            </a:r>
            <a:r>
              <a:rPr lang="ru-RU" sz="1600" b="1" i="1" u="sng" dirty="0" smtClean="0"/>
              <a:t>лет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dirty="0" smtClean="0"/>
              <a:t>Категория               </a:t>
            </a:r>
            <a:r>
              <a:rPr lang="ru-RU" sz="1600" b="1" i="1" u="sng" dirty="0" smtClean="0"/>
              <a:t>1 категория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b="1" i="1" u="sng" dirty="0" smtClean="0"/>
              <a:t>Руководитель    ШМО  языковедов</a:t>
            </a:r>
          </a:p>
        </p:txBody>
      </p:sp>
      <p:pic>
        <p:nvPicPr>
          <p:cNvPr id="7" name="Picture 7" descr="img35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1988840"/>
            <a:ext cx="2725737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lvl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Качество знаний по чувашскому языку/ литературе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уч.год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качество знаний   71 %/        74%  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уч.год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качество знаний  72%/          77%	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201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/201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уч.год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качество знаний   74%/         78%</a:t>
            </a:r>
          </a:p>
          <a:p>
            <a:pPr algn="ctr">
              <a:buNone/>
            </a:pPr>
            <a:endParaRPr lang="en-US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 основного государственного экзамена выпускников 9-го класса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2017/18учебный год- средняя оценка – 3,5      средний балл – 50</a:t>
            </a: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2018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/2019 учебный год – средняя оценка – 4,5, качество знаний – 100%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353425" cy="791369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Результаты участия обучающихся в очных предметных олимпиадах</a:t>
            </a:r>
            <a:endParaRPr lang="ru-RU" altLang="ru-RU" sz="2400" b="1" dirty="0" smtClean="0">
              <a:solidFill>
                <a:srgbClr val="6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39550" y="1412775"/>
          <a:ext cx="7704860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6215"/>
                <a:gridCol w="1926215"/>
                <a:gridCol w="1926215"/>
                <a:gridCol w="1926215"/>
              </a:tblGrid>
              <a:tr h="578358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Предмет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Уровень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Результат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Дата проведения  олимпиады</a:t>
                      </a:r>
                    </a:p>
                  </a:txBody>
                  <a:tcPr marL="68580" marR="68580" marT="0" marB="0"/>
                </a:tc>
              </a:tr>
              <a:tr h="385572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Чувашский язык и литература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Муниципальный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44958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победитель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2016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5572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Чувашский язык и литература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Республиканский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победитель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2016 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г.</a:t>
                      </a:r>
                    </a:p>
                  </a:txBody>
                  <a:tcPr marL="68580" marR="68580" marT="0" marB="0"/>
                </a:tc>
              </a:tr>
              <a:tr h="385572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Чувашский язык и литература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Муниципальный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призёр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2017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5572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Чувашский язык и литература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Муниципальный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призёр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2018</a:t>
                      </a:r>
                      <a:r>
                        <a:rPr lang="ru-RU" sz="1400" baseline="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г.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85572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Чувашский язык и литература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Муниципальный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призёр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 </a:t>
                      </a: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</a:t>
                      </a:r>
                    </a:p>
                  </a:txBody>
                  <a:tcPr marL="68580" marR="68580" marT="0" marB="0"/>
                </a:tc>
              </a:tr>
              <a:tr h="385572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Чувашский язык и литература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Республиканский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Межрегиональный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Призёр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призёр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 г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2020 г.</a:t>
                      </a: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endParaRPr lang="ru-RU" sz="14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Результаты участия  обучающихся в  конкурсах, смотрах, концертах, в научно-практических конференциях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- 1 место на Межрегиональном  фестиваль –конкурсе посвящённый 80-летию со дня рождения драматурга, поэта, прозаика, публициста, Члена союза писателей России, Заслуженного работника культуры Чувашской Республики Анатолия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Софроновича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Чебанова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номинации «Узорный занавес», 2017 г.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- 1 место на Межрегиональном  фестиваль –конкурсе посвящённый 80-летию со дня рождения драматурга, поэта, прозаика, публициста, Члена союза писателей России, Заслуженного работника культуры Чувашской Республики Анатолия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Софроновича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Чебанова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номинации  «Конкурс чтецов  стихотворений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А.С.Чебанова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», 2017 г.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- 1 место на Межрегиональной  научно-практической  конференции, посвящённая 170-летию со дня рождения чувашского просветителя, педагога, писателя, этнографа, организатора народных школ, создателя нового чувашского алфавита и учебников чувашского и русского языков для чувашей, переводчиков, фольклориста И. Я.Яковлева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Номинация «Конкурс инсценировок «Образ И.Я.Яковлева», 2018 г.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- 3 место на Межрегиональной  научно-практической  конференции, посвящённая 170-летию со дня рождения чувашского просветителя, педагога, писателя, этнографа, организатора народных школ, создателя нового чувашского алфавита и учебников чувашского и русского языков для чувашей, переводчиков, фольклориста И. Я.Яковлева 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Номинация «Авторский стих», 2018 г.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-Призёр на Межрегиональном фестиваль творчества обучающихся и педагогов "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Хузангаевские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чтения 2020« в номинации «Конкурс чтецов произведений П.П. 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Хузангая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Диплом 1 степени на Всероссийской 53 научной конференции по техническим, гуманитарным, естественным наукам секция «Отечественная филология». Сопоставительный анализ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тврчстве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М.Ф.Фёдорова и Г. Тукая, 2019 г.  </a:t>
            </a: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Выступления учителя на конференциях, семинарах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08050"/>
          <a:ext cx="8229600" cy="5082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2432"/>
                <a:gridCol w="1728192"/>
                <a:gridCol w="1296144"/>
                <a:gridCol w="2756912"/>
                <a:gridCol w="1645920"/>
              </a:tblGrid>
              <a:tr h="37084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5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50">
                          <a:latin typeface="Times New Roman"/>
                          <a:ea typeface="Calibri"/>
                          <a:cs typeface="Times New Roman"/>
                        </a:rPr>
                        <a:t>Тема выступления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50" dirty="0">
                          <a:latin typeface="Times New Roman"/>
                          <a:ea typeface="Calibri"/>
                          <a:cs typeface="Times New Roman"/>
                        </a:rPr>
                        <a:t>Уровень 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50" dirty="0">
                          <a:latin typeface="Times New Roman"/>
                          <a:ea typeface="Calibri"/>
                          <a:cs typeface="Times New Roman"/>
                        </a:rPr>
                        <a:t>Тема конференции</a:t>
                      </a:r>
                      <a:r>
                        <a:rPr lang="ru-RU" sz="1250" dirty="0" smtClean="0">
                          <a:latin typeface="Times New Roman"/>
                          <a:ea typeface="Calibri"/>
                          <a:cs typeface="Times New Roman"/>
                        </a:rPr>
                        <a:t>, семинара,  </a:t>
                      </a:r>
                      <a:r>
                        <a:rPr lang="ru-RU" sz="1250" dirty="0">
                          <a:latin typeface="Times New Roman"/>
                          <a:ea typeface="Calibri"/>
                          <a:cs typeface="Times New Roman"/>
                        </a:rPr>
                        <a:t>кем организована, для каких категорий работников образования проведена, место проведения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50" dirty="0">
                          <a:latin typeface="Times New Roman"/>
                          <a:ea typeface="Calibri"/>
                          <a:cs typeface="Times New Roman"/>
                        </a:rPr>
                        <a:t>Дата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«К.В.Иванов и наше время»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Всероссийский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 рамках Всероссийской научно-практической конференции «Наследие Константина Иванова», г. Чебоксары, ЧГУ имени И.Н.Ульянова.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Апрель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2016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«Развитие критического мышления на уроках чувашского языка и литературы»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Межрегиональный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 рамках межрегиональной научно-практической конференции «Ашмаринские чтения»,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Сентябрь, 2016 г.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«Развитие творческих способностей учащихся на уроках родного языка и литературы»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Всероссийский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 рамках Всероссийской научно-практической конференции «Наследие И.Я. Яковлева и актуальные проблемы чувашского языка, литературы и методики их преподавания», г. Чебоксары, ЧГПУ им. И.Я.Яковлева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Апрель, 2018 г.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4.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«Формы проведения рефлексии на уроках чувашского языка и литературы», 2018 г.</a:t>
                      </a:r>
                      <a:endParaRPr lang="ru-RU" sz="105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 рамках семинара районного методического объединения учителей чувашского языка и литературы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Август</a:t>
                      </a:r>
                      <a:endParaRPr lang="ru-RU" sz="105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Calibri"/>
                          <a:cs typeface="Times New Roman"/>
                        </a:rPr>
                        <a:t>2018 г.</a:t>
                      </a:r>
                      <a:endParaRPr lang="ru-RU" sz="1050" dirty="0" smtClean="0"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457200" algn="just"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Мастер класс «Технология продуктивного чтения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Муниципальный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 рамках семинара районного методического объединения учителей чувашского языка и литературы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Февраль 2019 г.</a:t>
                      </a:r>
                      <a:endParaRPr lang="ru-RU" sz="1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AppData\Local\Temp\Rar$DIa0.168\1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33940"/>
            <a:ext cx="1584176" cy="2174980"/>
          </a:xfrm>
          <a:prstGeom prst="rect">
            <a:avLst/>
          </a:prstGeom>
          <a:noFill/>
        </p:spPr>
      </p:pic>
      <p:pic>
        <p:nvPicPr>
          <p:cNvPr id="1027" name="Picture 3" descr="C:\Users\User\AppData\Local\Temp\Rar$DIa0.054\2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548680"/>
            <a:ext cx="1416096" cy="1944216"/>
          </a:xfrm>
          <a:prstGeom prst="rect">
            <a:avLst/>
          </a:prstGeom>
          <a:noFill/>
        </p:spPr>
      </p:pic>
      <p:pic>
        <p:nvPicPr>
          <p:cNvPr id="1028" name="Picture 4" descr="C:\Users\User\AppData\Local\Temp\Rar$DIa0.922\3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620688"/>
            <a:ext cx="1322800" cy="1816127"/>
          </a:xfrm>
          <a:prstGeom prst="rect">
            <a:avLst/>
          </a:prstGeom>
          <a:noFill/>
        </p:spPr>
      </p:pic>
      <p:pic>
        <p:nvPicPr>
          <p:cNvPr id="1029" name="Picture 5" descr="C:\Users\User\AppData\Local\Temp\Rar$DIa0.052\6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5" y="542493"/>
            <a:ext cx="1368153" cy="1878395"/>
          </a:xfrm>
          <a:prstGeom prst="rect">
            <a:avLst/>
          </a:prstGeom>
          <a:noFill/>
        </p:spPr>
      </p:pic>
      <p:pic>
        <p:nvPicPr>
          <p:cNvPr id="1030" name="Picture 6" descr="C:\Users\User\AppData\Local\Temp\Rar$DIa0.737\7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50960" y="548680"/>
            <a:ext cx="1363647" cy="1872208"/>
          </a:xfrm>
          <a:prstGeom prst="rect">
            <a:avLst/>
          </a:prstGeom>
          <a:noFill/>
        </p:spPr>
      </p:pic>
      <p:pic>
        <p:nvPicPr>
          <p:cNvPr id="1031" name="Picture 7" descr="C:\Users\User\AppData\Local\Temp\Rar$DIa0.758\8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312" y="2852936"/>
            <a:ext cx="1079325" cy="1656184"/>
          </a:xfrm>
          <a:prstGeom prst="rect">
            <a:avLst/>
          </a:prstGeom>
          <a:noFill/>
        </p:spPr>
      </p:pic>
      <p:pic>
        <p:nvPicPr>
          <p:cNvPr id="1032" name="Picture 8" descr="C:\Users\User\AppData\Local\Temp\Rar$DIa0.856\9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99592" y="2852936"/>
            <a:ext cx="1662416" cy="2282399"/>
          </a:xfrm>
          <a:prstGeom prst="rect">
            <a:avLst/>
          </a:prstGeom>
          <a:noFill/>
        </p:spPr>
      </p:pic>
      <p:pic>
        <p:nvPicPr>
          <p:cNvPr id="1033" name="Picture 9" descr="C:\Users\User\AppData\Local\Temp\Rar$DIa0.118\10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9873" y="2995767"/>
            <a:ext cx="1440160" cy="1977256"/>
          </a:xfrm>
          <a:prstGeom prst="rect">
            <a:avLst/>
          </a:prstGeom>
          <a:noFill/>
        </p:spPr>
      </p:pic>
      <p:pic>
        <p:nvPicPr>
          <p:cNvPr id="1034" name="Picture 10" descr="C:\Users\User\AppData\Local\Temp\Rar$DIa0.345\11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80112" y="2852936"/>
            <a:ext cx="1224136" cy="16806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1123</TotalTime>
  <Words>474</Words>
  <Application>Microsoft Office PowerPoint</Application>
  <PresentationFormat>Экран (4:3)</PresentationFormat>
  <Paragraphs>99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Качество знаний по чувашскому языку/ литературе  </vt:lpstr>
      <vt:lpstr>Результаты участия обучающихся в очных предметных олимпиадах</vt:lpstr>
      <vt:lpstr>Результаты участия  обучающихся в  конкурсах, смотрах, концертах, в научно-практических конференциях</vt:lpstr>
      <vt:lpstr>Выступления учителя на конференциях, семинарах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User</cp:lastModifiedBy>
  <cp:revision>113</cp:revision>
  <dcterms:created xsi:type="dcterms:W3CDTF">2012-05-08T20:01:29Z</dcterms:created>
  <dcterms:modified xsi:type="dcterms:W3CDTF">2020-02-28T18:51:45Z</dcterms:modified>
</cp:coreProperties>
</file>